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57" r:id="rId17"/>
    <p:sldId id="258" r:id="rId18"/>
    <p:sldId id="259" r:id="rId19"/>
    <p:sldId id="260" r:id="rId20"/>
    <p:sldId id="261" r:id="rId21"/>
    <p:sldId id="262" r:id="rId22"/>
    <p:sldId id="263" r:id="rId23"/>
    <p:sldId id="264" r:id="rId24"/>
    <p:sldId id="265" r:id="rId25"/>
    <p:sldId id="26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3CC109-2FC7-4EB6-9920-C3590B79135E}" type="datetimeFigureOut">
              <a:rPr lang="en-US" smtClean="0"/>
              <a:pPr/>
              <a:t>8/2/2023</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79B42DD2-7F41-4D70-B168-C8C2BBE1CE76}"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078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CC109-2FC7-4EB6-9920-C3590B79135E}" type="datetimeFigureOut">
              <a:rPr lang="en-US" smtClean="0"/>
              <a:pPr/>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42DD2-7F41-4D70-B168-C8C2BBE1CE76}" type="slidenum">
              <a:rPr lang="en-US" smtClean="0"/>
              <a:pPr/>
              <a:t>‹#›</a:t>
            </a:fld>
            <a:endParaRPr lang="en-US"/>
          </a:p>
        </p:txBody>
      </p:sp>
    </p:spTree>
    <p:extLst>
      <p:ext uri="{BB962C8B-B14F-4D97-AF65-F5344CB8AC3E}">
        <p14:creationId xmlns:p14="http://schemas.microsoft.com/office/powerpoint/2010/main" val="325776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CC109-2FC7-4EB6-9920-C3590B79135E}" type="datetimeFigureOut">
              <a:rPr lang="en-US" smtClean="0"/>
              <a:pPr/>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42DD2-7F41-4D70-B168-C8C2BBE1CE76}"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8149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3CC109-2FC7-4EB6-9920-C3590B79135E}" type="datetimeFigureOut">
              <a:rPr lang="en-US" smtClean="0"/>
              <a:pPr/>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42DD2-7F41-4D70-B168-C8C2BBE1CE76}"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1551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3CC109-2FC7-4EB6-9920-C3590B79135E}" type="datetimeFigureOut">
              <a:rPr lang="en-US" smtClean="0"/>
              <a:pPr/>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B42DD2-7F41-4D70-B168-C8C2BBE1CE76}"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6324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3CC109-2FC7-4EB6-9920-C3590B79135E}" type="datetimeFigureOut">
              <a:rPr lang="en-US" smtClean="0"/>
              <a:pPr/>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42DD2-7F41-4D70-B168-C8C2BBE1CE76}"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167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3CC109-2FC7-4EB6-9920-C3590B79135E}" type="datetimeFigureOut">
              <a:rPr lang="en-US" smtClean="0"/>
              <a:pPr/>
              <a:t>8/2/2023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B42DD2-7F41-4D70-B168-C8C2BBE1CE76}" type="slidenum">
              <a:rPr lang="en-US" smtClean="0"/>
              <a:pPr/>
              <a:t>‹#›</a:t>
            </a:fld>
            <a:endParaRPr lang="en-US"/>
          </a:p>
        </p:txBody>
      </p:sp>
    </p:spTree>
    <p:extLst>
      <p:ext uri="{BB962C8B-B14F-4D97-AF65-F5344CB8AC3E}">
        <p14:creationId xmlns:p14="http://schemas.microsoft.com/office/powerpoint/2010/main" val="372037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3CC109-2FC7-4EB6-9920-C3590B79135E}" type="datetimeFigureOut">
              <a:rPr lang="en-US" smtClean="0"/>
              <a:pPr/>
              <a:t>8/2/2023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B42DD2-7F41-4D70-B168-C8C2BBE1CE76}" type="slidenum">
              <a:rPr lang="en-US" smtClean="0"/>
              <a:pPr/>
              <a:t>‹#›</a:t>
            </a:fld>
            <a:endParaRPr lang="en-US"/>
          </a:p>
        </p:txBody>
      </p:sp>
    </p:spTree>
    <p:extLst>
      <p:ext uri="{BB962C8B-B14F-4D97-AF65-F5344CB8AC3E}">
        <p14:creationId xmlns:p14="http://schemas.microsoft.com/office/powerpoint/2010/main" val="173796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CC109-2FC7-4EB6-9920-C3590B79135E}" type="datetimeFigureOut">
              <a:rPr lang="en-US" smtClean="0"/>
              <a:pPr/>
              <a:t>8/2/2023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B42DD2-7F41-4D70-B168-C8C2BBE1CE76}" type="slidenum">
              <a:rPr lang="en-US" smtClean="0"/>
              <a:pPr/>
              <a:t>‹#›</a:t>
            </a:fld>
            <a:endParaRPr lang="en-US"/>
          </a:p>
        </p:txBody>
      </p:sp>
    </p:spTree>
    <p:extLst>
      <p:ext uri="{BB962C8B-B14F-4D97-AF65-F5344CB8AC3E}">
        <p14:creationId xmlns:p14="http://schemas.microsoft.com/office/powerpoint/2010/main" val="181724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F3CC109-2FC7-4EB6-9920-C3590B79135E}" type="datetimeFigureOut">
              <a:rPr lang="en-US" smtClean="0"/>
              <a:pPr/>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B42DD2-7F41-4D70-B168-C8C2BBE1CE76}"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2619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F3CC109-2FC7-4EB6-9920-C3590B79135E}" type="datetimeFigureOut">
              <a:rPr lang="en-US" smtClean="0"/>
              <a:pPr/>
              <a:t>8/2/2023</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79B42DD2-7F41-4D70-B168-C8C2BBE1CE76}"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940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F3CC109-2FC7-4EB6-9920-C3590B79135E}" type="datetimeFigureOut">
              <a:rPr lang="en-US" smtClean="0"/>
              <a:pPr/>
              <a:t>8/2/2023</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79B42DD2-7F41-4D70-B168-C8C2BBE1CE76}" type="slidenum">
              <a:rPr lang="en-US" smtClean="0"/>
              <a:pPr/>
              <a:t>‹#›</a:t>
            </a:fld>
            <a:endParaRPr lang="en-US"/>
          </a:p>
        </p:txBody>
      </p:sp>
    </p:spTree>
    <p:extLst>
      <p:ext uri="{BB962C8B-B14F-4D97-AF65-F5344CB8AC3E}">
        <p14:creationId xmlns:p14="http://schemas.microsoft.com/office/powerpoint/2010/main" val="88208523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676399"/>
          </a:xfrm>
        </p:spPr>
        <p:txBody>
          <a:bodyPr>
            <a:normAutofit fontScale="90000"/>
          </a:bodyPr>
          <a:lstStyle/>
          <a:p>
            <a:r>
              <a:rPr lang="en-US" dirty="0"/>
              <a:t>SOCIAL GEOGRAPHY: Meaning and Scope-  </a:t>
            </a:r>
            <a:br>
              <a:rPr lang="en-US" dirty="0"/>
            </a:br>
            <a:r>
              <a:rPr lang="en-US" dirty="0"/>
              <a:t>M. Sarma</a:t>
            </a:r>
          </a:p>
        </p:txBody>
      </p:sp>
      <p:sp>
        <p:nvSpPr>
          <p:cNvPr id="3" name="Subtitle 2"/>
          <p:cNvSpPr>
            <a:spLocks noGrp="1"/>
          </p:cNvSpPr>
          <p:nvPr>
            <p:ph type="subTitle" idx="1"/>
          </p:nvPr>
        </p:nvSpPr>
        <p:spPr/>
        <p:txBody>
          <a:bodyPr/>
          <a:lstStyle/>
          <a:p>
            <a:endParaRPr lang="en-US" dirty="0"/>
          </a:p>
        </p:txBody>
      </p:sp>
      <p:pic>
        <p:nvPicPr>
          <p:cNvPr id="1026" name="Picture 2" descr="C:\Users\MSARMA\Documents\social-geography-2-638.jpg"/>
          <p:cNvPicPr>
            <a:picLocks noChangeAspect="1" noChangeArrowheads="1"/>
          </p:cNvPicPr>
          <p:nvPr/>
        </p:nvPicPr>
        <p:blipFill>
          <a:blip r:embed="rId2"/>
          <a:srcRect/>
          <a:stretch>
            <a:fillRect/>
          </a:stretch>
        </p:blipFill>
        <p:spPr bwMode="auto">
          <a:xfrm>
            <a:off x="0" y="2895600"/>
            <a:ext cx="9144000" cy="3962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US" sz="3200" dirty="0">
                <a:solidFill>
                  <a:srgbClr val="FF0000"/>
                </a:solidFill>
              </a:rPr>
              <a:t>Approaches to the study of Social Geography</a:t>
            </a:r>
            <a:r>
              <a:rPr lang="en-US" sz="3200" dirty="0"/>
              <a:t>: </a:t>
            </a:r>
          </a:p>
        </p:txBody>
      </p:sp>
      <p:sp>
        <p:nvSpPr>
          <p:cNvPr id="3" name="Content Placeholder 2"/>
          <p:cNvSpPr>
            <a:spLocks noGrp="1"/>
          </p:cNvSpPr>
          <p:nvPr>
            <p:ph idx="1"/>
          </p:nvPr>
        </p:nvSpPr>
        <p:spPr>
          <a:xfrm>
            <a:off x="0" y="1295400"/>
            <a:ext cx="9144000" cy="5562600"/>
          </a:xfrm>
        </p:spPr>
        <p:txBody>
          <a:bodyPr>
            <a:normAutofit/>
          </a:bodyPr>
          <a:lstStyle/>
          <a:p>
            <a:pPr>
              <a:buNone/>
            </a:pPr>
            <a:r>
              <a:rPr lang="en-US" dirty="0"/>
              <a:t>It is to be noted that the subject Social geography deals with the people in society. The theories related to human society can be divided into two broad categories viz</a:t>
            </a:r>
            <a:r>
              <a:rPr lang="en-US" dirty="0">
                <a:solidFill>
                  <a:srgbClr val="FF0000"/>
                </a:solidFill>
              </a:rPr>
              <a:t>. Holistic approach </a:t>
            </a:r>
            <a:r>
              <a:rPr lang="en-US" dirty="0"/>
              <a:t>and </a:t>
            </a:r>
            <a:r>
              <a:rPr lang="en-US" dirty="0">
                <a:solidFill>
                  <a:srgbClr val="FF0000"/>
                </a:solidFill>
              </a:rPr>
              <a:t>Action </a:t>
            </a:r>
            <a:r>
              <a:rPr lang="en-US" dirty="0" err="1">
                <a:solidFill>
                  <a:srgbClr val="FF0000"/>
                </a:solidFill>
              </a:rPr>
              <a:t>orianted</a:t>
            </a:r>
            <a:r>
              <a:rPr lang="en-US" dirty="0">
                <a:solidFill>
                  <a:srgbClr val="FF0000"/>
                </a:solidFill>
              </a:rPr>
              <a:t> approach.</a:t>
            </a:r>
          </a:p>
          <a:p>
            <a:pPr>
              <a:buNone/>
            </a:pPr>
            <a:r>
              <a:rPr lang="en-US" dirty="0">
                <a:solidFill>
                  <a:srgbClr val="C00000"/>
                </a:solidFill>
              </a:rPr>
              <a:t>The Holistic Approach</a:t>
            </a:r>
            <a:r>
              <a:rPr lang="en-US" dirty="0"/>
              <a:t>: The holistic group of theories consider society as a whole, while the action oriented ones examine the role of individuals or groups who constitute society. </a:t>
            </a:r>
            <a:r>
              <a:rPr lang="en-US" dirty="0">
                <a:solidFill>
                  <a:srgbClr val="0070C0"/>
                </a:solidFill>
              </a:rPr>
              <a:t>Social geography</a:t>
            </a:r>
            <a:r>
              <a:rPr lang="en-US" dirty="0"/>
              <a:t>, in the past learned more heavily on the holism, incorporating both </a:t>
            </a:r>
            <a:r>
              <a:rPr lang="en-US" dirty="0">
                <a:solidFill>
                  <a:srgbClr val="C00000"/>
                </a:solidFill>
              </a:rPr>
              <a:t>determinist and </a:t>
            </a:r>
            <a:r>
              <a:rPr lang="en-US" dirty="0" err="1">
                <a:solidFill>
                  <a:srgbClr val="C00000"/>
                </a:solidFill>
              </a:rPr>
              <a:t>possibilist</a:t>
            </a:r>
            <a:r>
              <a:rPr lang="en-US" dirty="0">
                <a:solidFill>
                  <a:srgbClr val="C00000"/>
                </a:solidFill>
              </a:rPr>
              <a:t> approaches.</a:t>
            </a:r>
            <a:r>
              <a:rPr lang="en-US" dirty="0"/>
              <a:t> A common example of the holistic deterministic approach  is to consider </a:t>
            </a:r>
            <a:r>
              <a:rPr lang="en-US" dirty="0">
                <a:solidFill>
                  <a:srgbClr val="FF0000"/>
                </a:solidFill>
              </a:rPr>
              <a:t>the society of monsoon land as a society of subsistent  cultivators.</a:t>
            </a:r>
            <a:r>
              <a:rPr lang="en-US" dirty="0"/>
              <a:t> In the holistic possibility approach we refer to the actions of the society of an area and their influence on environment.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MSARMA\Downloads\holistic.png"/>
          <p:cNvPicPr>
            <a:picLocks noGrp="1" noChangeAspect="1" noChangeArrowheads="1"/>
          </p:cNvPicPr>
          <p:nvPr>
            <p:ph idx="1"/>
          </p:nvPr>
        </p:nvPicPr>
        <p:blipFill>
          <a:blip r:embed="rId2"/>
          <a:srcRect/>
          <a:stretch>
            <a:fillRect/>
          </a:stretch>
        </p:blipFill>
        <p:spPr bwMode="auto">
          <a:xfrm>
            <a:off x="228600" y="381000"/>
            <a:ext cx="8915400" cy="6324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0" y="1066800"/>
            <a:ext cx="9144000" cy="5791200"/>
          </a:xfrm>
        </p:spPr>
        <p:txBody>
          <a:bodyPr/>
          <a:lstStyle/>
          <a:p>
            <a:pPr>
              <a:buNone/>
            </a:pPr>
            <a:r>
              <a:rPr lang="en-US" dirty="0" err="1"/>
              <a:t>Emrys</a:t>
            </a:r>
            <a:r>
              <a:rPr lang="en-US" dirty="0"/>
              <a:t> Jones and John </a:t>
            </a:r>
            <a:r>
              <a:rPr lang="en-US" dirty="0" err="1"/>
              <a:t>Eyles</a:t>
            </a:r>
            <a:r>
              <a:rPr lang="en-US" dirty="0"/>
              <a:t> of London put forwarded a new approach which named as “ </a:t>
            </a:r>
            <a:r>
              <a:rPr lang="en-US" dirty="0">
                <a:solidFill>
                  <a:srgbClr val="FF0000"/>
                </a:solidFill>
              </a:rPr>
              <a:t>group approach</a:t>
            </a:r>
            <a:r>
              <a:rPr lang="en-US" dirty="0"/>
              <a:t>”.</a:t>
            </a:r>
          </a:p>
          <a:p>
            <a:pPr>
              <a:buNone/>
            </a:pPr>
            <a:r>
              <a:rPr lang="en-US" dirty="0">
                <a:solidFill>
                  <a:srgbClr val="FF0000"/>
                </a:solidFill>
              </a:rPr>
              <a:t>Group Approach</a:t>
            </a:r>
            <a:r>
              <a:rPr lang="en-US" dirty="0"/>
              <a:t>: It is to be noted that social groups are vary in size. However, for the purpose of social geographical study, a broad two level categories are observed. One is Primary group and the other is Secondary group. The primary or group in mind is characterized by informal, personal, face-to-face contact between members and is a vast component in a society. Similarly, a neighborhood group or clan or a tribe is also a primary group. Thus, the family is a primary group. Such primary groups make up the important social units within a large society.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Next, coming to the </a:t>
            </a:r>
            <a:r>
              <a:rPr lang="en-US" dirty="0">
                <a:solidFill>
                  <a:srgbClr val="FF0000"/>
                </a:solidFill>
              </a:rPr>
              <a:t>secondary group</a:t>
            </a:r>
            <a:r>
              <a:rPr lang="en-US" dirty="0"/>
              <a:t>, we find that some people group together to achieve certain ends. Such secondary groups divided into three sub-groups. Firstly, some individuals, who are similarly placed on the cultural, economic, or political leaders to protect their interest. There are many examples of this including immigrants, linguistic or religious group. Such groups are called </a:t>
            </a:r>
            <a:r>
              <a:rPr lang="en-US" dirty="0">
                <a:solidFill>
                  <a:srgbClr val="FF0000"/>
                </a:solidFill>
              </a:rPr>
              <a:t>ascribed groups</a:t>
            </a: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MSARMA\Downloads\primary GROUP.jpg"/>
          <p:cNvPicPr>
            <a:picLocks noGrp="1" noChangeAspect="1" noChangeArrowheads="1"/>
          </p:cNvPicPr>
          <p:nvPr>
            <p:ph idx="1"/>
          </p:nvPr>
        </p:nvPicPr>
        <p:blipFill>
          <a:blip r:embed="rId2"/>
          <a:srcRect/>
          <a:stretch>
            <a:fillRect/>
          </a:stretch>
        </p:blipFill>
        <p:spPr bwMode="auto">
          <a:xfrm>
            <a:off x="0" y="914400"/>
            <a:ext cx="9144000" cy="5943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MSARMA\Downloads\PRIMARY &amp;SECONDARY.jpg"/>
          <p:cNvPicPr>
            <a:picLocks noGrp="1" noChangeAspect="1" noChangeArrowheads="1"/>
          </p:cNvPicPr>
          <p:nvPr>
            <p:ph idx="1"/>
          </p:nvPr>
        </p:nvPicPr>
        <p:blipFill>
          <a:blip r:embed="rId2"/>
          <a:srcRect/>
          <a:stretch>
            <a:fillRect/>
          </a:stretch>
        </p:blipFill>
        <p:spPr bwMode="auto">
          <a:xfrm>
            <a:off x="-228600" y="152401"/>
            <a:ext cx="9372600" cy="6705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MSARMA\Documents\social-geography-3-638.jpg"/>
          <p:cNvPicPr>
            <a:picLocks noGrp="1" noChangeAspect="1" noChangeArrowheads="1"/>
          </p:cNvPicPr>
          <p:nvPr>
            <p:ph idx="1"/>
          </p:nvPr>
        </p:nvPicPr>
        <p:blipFill>
          <a:blip r:embed="rId2"/>
          <a:srcRect/>
          <a:stretch>
            <a:fillRect/>
          </a:stretch>
        </p:blipFill>
        <p:spPr bwMode="auto">
          <a:xfrm>
            <a:off x="-228600" y="0"/>
            <a:ext cx="91440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MSARMA\Documents\social-geography-4-638.jpg"/>
          <p:cNvPicPr>
            <a:picLocks noGrp="1" noChangeAspect="1" noChangeArrowheads="1"/>
          </p:cNvPicPr>
          <p:nvPr>
            <p:ph idx="1"/>
          </p:nvPr>
        </p:nvPicPr>
        <p:blipFill>
          <a:blip r:embed="rId2"/>
          <a:stretch>
            <a:fillRect/>
          </a:stretch>
        </p:blipFill>
        <p:spPr bwMode="auto">
          <a:xfrm>
            <a:off x="1690688" y="2031206"/>
            <a:ext cx="6076950" cy="341947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MSARMA\Documents\social-geography-5-638.jpg"/>
          <p:cNvPicPr>
            <a:picLocks noGrp="1" noChangeAspect="1" noChangeArrowheads="1"/>
          </p:cNvPicPr>
          <p:nvPr>
            <p:ph idx="1"/>
          </p:nvPr>
        </p:nvPicPr>
        <p:blipFill>
          <a:blip r:embed="rId2"/>
          <a:stretch>
            <a:fillRect/>
          </a:stretch>
        </p:blipFill>
        <p:spPr bwMode="auto">
          <a:xfrm>
            <a:off x="0" y="381000"/>
            <a:ext cx="9144000" cy="6477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Users\MSARMA\Documents\social-geography-6-638.jpg"/>
          <p:cNvPicPr>
            <a:picLocks noGrp="1" noChangeAspect="1" noChangeArrowheads="1"/>
          </p:cNvPicPr>
          <p:nvPr>
            <p:ph idx="1"/>
          </p:nvPr>
        </p:nvPicPr>
        <p:blipFill>
          <a:blip r:embed="rId2"/>
          <a:stretch>
            <a:fillRect/>
          </a:stretch>
        </p:blipFill>
        <p:spPr bwMode="auto">
          <a:xfrm>
            <a:off x="304800" y="838200"/>
            <a:ext cx="8534400" cy="601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pPr algn="l"/>
            <a:r>
              <a:rPr lang="en-US" sz="2800" dirty="0"/>
              <a:t>Definition:</a:t>
            </a:r>
          </a:p>
        </p:txBody>
      </p:sp>
      <p:sp>
        <p:nvSpPr>
          <p:cNvPr id="3" name="Content Placeholder 2"/>
          <p:cNvSpPr>
            <a:spLocks noGrp="1"/>
          </p:cNvSpPr>
          <p:nvPr>
            <p:ph idx="1"/>
          </p:nvPr>
        </p:nvSpPr>
        <p:spPr>
          <a:xfrm>
            <a:off x="457200" y="609600"/>
            <a:ext cx="8229600" cy="5516563"/>
          </a:xfrm>
        </p:spPr>
        <p:txBody>
          <a:bodyPr>
            <a:normAutofit/>
          </a:bodyPr>
          <a:lstStyle/>
          <a:p>
            <a:r>
              <a:rPr lang="en-US" dirty="0"/>
              <a:t>Social geography is a branch of Human Geography dealing with </a:t>
            </a:r>
            <a:r>
              <a:rPr lang="en-US" dirty="0">
                <a:solidFill>
                  <a:srgbClr val="FF0000"/>
                </a:solidFill>
              </a:rPr>
              <a:t>social structures, social groups and social activities.</a:t>
            </a:r>
          </a:p>
          <a:p>
            <a:r>
              <a:rPr lang="en-US" dirty="0"/>
              <a:t>W. Fitzgerald tried to define social geography in 1946 which is almost equated with human geography and stated social geography studied ‘</a:t>
            </a:r>
            <a:r>
              <a:rPr lang="en-US" i="1" dirty="0">
                <a:solidFill>
                  <a:srgbClr val="FF0000"/>
                </a:solidFill>
              </a:rPr>
              <a:t>spatial arrangement of social phenomena, which are of </a:t>
            </a:r>
            <a:r>
              <a:rPr lang="en-US" i="1" dirty="0" err="1">
                <a:solidFill>
                  <a:srgbClr val="FF0000"/>
                </a:solidFill>
              </a:rPr>
              <a:t>signifince</a:t>
            </a:r>
            <a:r>
              <a:rPr lang="en-US" i="1" dirty="0">
                <a:solidFill>
                  <a:srgbClr val="FF0000"/>
                </a:solidFill>
              </a:rPr>
              <a:t> to man</a:t>
            </a:r>
            <a:r>
              <a:rPr lang="en-US" dirty="0"/>
              <a:t>’.</a:t>
            </a:r>
          </a:p>
          <a:p>
            <a:r>
              <a:rPr lang="en-US" dirty="0"/>
              <a:t>According to T. Harrison(1946) social geography is the ‘</a:t>
            </a:r>
            <a:r>
              <a:rPr lang="en-US" i="1" dirty="0">
                <a:solidFill>
                  <a:srgbClr val="FF0000"/>
                </a:solidFill>
              </a:rPr>
              <a:t>genetic description of social differences</a:t>
            </a:r>
            <a:r>
              <a:rPr lang="en-US" dirty="0"/>
              <a:t>’.</a:t>
            </a:r>
          </a:p>
          <a:p>
            <a:r>
              <a:rPr lang="en-US" dirty="0"/>
              <a:t>J.W. Watson(1957) defined it ‘</a:t>
            </a:r>
            <a:r>
              <a:rPr lang="en-US" i="1" dirty="0">
                <a:solidFill>
                  <a:srgbClr val="FF0000"/>
                </a:solidFill>
              </a:rPr>
              <a:t>as the identification of different regions of the earth according to their association of social phenomenon related to the total environment’.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C:\Users\MSARMA\Documents\social-geography-7-320.jpg"/>
          <p:cNvPicPr>
            <a:picLocks noGrp="1" noChangeAspect="1" noChangeArrowheads="1"/>
          </p:cNvPicPr>
          <p:nvPr>
            <p:ph idx="1"/>
          </p:nvPr>
        </p:nvPicPr>
        <p:blipFill>
          <a:blip r:embed="rId2"/>
          <a:stretch>
            <a:fillRect/>
          </a:stretch>
        </p:blipFill>
        <p:spPr bwMode="auto">
          <a:xfrm>
            <a:off x="0" y="533400"/>
            <a:ext cx="9144000" cy="6172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descr="C:\Users\MSARMA\Documents\social-geography-8-638 (1).jpg"/>
          <p:cNvPicPr>
            <a:picLocks noGrp="1" noChangeAspect="1" noChangeArrowheads="1"/>
          </p:cNvPicPr>
          <p:nvPr>
            <p:ph idx="1"/>
          </p:nvPr>
        </p:nvPicPr>
        <p:blipFill>
          <a:blip r:embed="rId2"/>
          <a:stretch>
            <a:fillRect/>
          </a:stretch>
        </p:blipFill>
        <p:spPr bwMode="auto">
          <a:xfrm>
            <a:off x="1690688" y="2031206"/>
            <a:ext cx="6076950" cy="34194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descr="C:\Users\MSARMA\Documents\social-geography-9-638.jpg"/>
          <p:cNvPicPr>
            <a:picLocks noGrp="1" noChangeAspect="1" noChangeArrowheads="1"/>
          </p:cNvPicPr>
          <p:nvPr>
            <p:ph idx="1"/>
          </p:nvPr>
        </p:nvPicPr>
        <p:blipFill>
          <a:blip r:embed="rId2"/>
          <a:stretch>
            <a:fillRect/>
          </a:stretch>
        </p:blipFill>
        <p:spPr bwMode="auto">
          <a:xfrm>
            <a:off x="1690688" y="2031206"/>
            <a:ext cx="6076950" cy="34194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descr="C:\Users\MSARMA\Documents\social-geography-10-638.jpg"/>
          <p:cNvPicPr>
            <a:picLocks noGrp="1" noChangeAspect="1" noChangeArrowheads="1"/>
          </p:cNvPicPr>
          <p:nvPr>
            <p:ph idx="1"/>
          </p:nvPr>
        </p:nvPicPr>
        <p:blipFill>
          <a:blip r:embed="rId2"/>
          <a:stretch>
            <a:fillRect/>
          </a:stretch>
        </p:blipFill>
        <p:spPr bwMode="auto">
          <a:xfrm>
            <a:off x="0" y="304800"/>
            <a:ext cx="9144000" cy="65532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descr="C:\Users\MSARMA\Documents\social-geography-11-638.jpg"/>
          <p:cNvPicPr>
            <a:picLocks noGrp="1" noChangeAspect="1" noChangeArrowheads="1"/>
          </p:cNvPicPr>
          <p:nvPr>
            <p:ph idx="1"/>
          </p:nvPr>
        </p:nvPicPr>
        <p:blipFill>
          <a:blip r:embed="rId2"/>
          <a:srcRect/>
          <a:stretch>
            <a:fillRect/>
          </a:stretch>
        </p:blipFill>
        <p:spPr bwMode="auto">
          <a:xfrm>
            <a:off x="0" y="1295400"/>
            <a:ext cx="8534400" cy="51816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                             </a:t>
            </a:r>
            <a:r>
              <a:rPr lang="en-US" sz="5400" dirty="0"/>
              <a:t>THANKS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US" dirty="0"/>
          </a:p>
        </p:txBody>
      </p:sp>
      <p:sp>
        <p:nvSpPr>
          <p:cNvPr id="3" name="Content Placeholder 2"/>
          <p:cNvSpPr>
            <a:spLocks noGrp="1"/>
          </p:cNvSpPr>
          <p:nvPr>
            <p:ph idx="1"/>
          </p:nvPr>
        </p:nvSpPr>
        <p:spPr>
          <a:xfrm>
            <a:off x="0" y="457200"/>
            <a:ext cx="8229600" cy="6858000"/>
          </a:xfrm>
        </p:spPr>
        <p:txBody>
          <a:bodyPr>
            <a:normAutofit/>
          </a:bodyPr>
          <a:lstStyle/>
          <a:p>
            <a:r>
              <a:rPr lang="en-US" dirty="0"/>
              <a:t>R. E. </a:t>
            </a:r>
            <a:r>
              <a:rPr lang="en-US" dirty="0" err="1"/>
              <a:t>Pahl</a:t>
            </a:r>
            <a:r>
              <a:rPr lang="en-US" dirty="0"/>
              <a:t> in 1965 gave the definition of social geography as ‘ </a:t>
            </a:r>
            <a:r>
              <a:rPr lang="en-US" i="1" dirty="0">
                <a:solidFill>
                  <a:srgbClr val="FF0000"/>
                </a:solidFill>
              </a:rPr>
              <a:t>the study of the pattern and processes in understanding socially defined population groups in </a:t>
            </a:r>
            <a:r>
              <a:rPr lang="en-US" i="1" dirty="0" err="1">
                <a:solidFill>
                  <a:srgbClr val="FF0000"/>
                </a:solidFill>
              </a:rPr>
              <a:t>aspatial</a:t>
            </a:r>
            <a:r>
              <a:rPr lang="en-US" i="1" dirty="0">
                <a:solidFill>
                  <a:srgbClr val="FF0000"/>
                </a:solidFill>
              </a:rPr>
              <a:t> setting</a:t>
            </a:r>
            <a:r>
              <a:rPr lang="en-US" dirty="0"/>
              <a:t>.’ </a:t>
            </a:r>
          </a:p>
          <a:p>
            <a:r>
              <a:rPr lang="en-US" dirty="0"/>
              <a:t>A. </a:t>
            </a:r>
            <a:r>
              <a:rPr lang="en-US" dirty="0" err="1"/>
              <a:t>Buttimer</a:t>
            </a:r>
            <a:r>
              <a:rPr lang="en-US" dirty="0"/>
              <a:t>(1968) defined social geography as ‘</a:t>
            </a:r>
            <a:r>
              <a:rPr lang="en-US" i="1" dirty="0">
                <a:solidFill>
                  <a:srgbClr val="FF0000"/>
                </a:solidFill>
              </a:rPr>
              <a:t>the study of areal (</a:t>
            </a:r>
            <a:r>
              <a:rPr lang="en-US" i="1" dirty="0">
                <a:solidFill>
                  <a:srgbClr val="00B050"/>
                </a:solidFill>
              </a:rPr>
              <a:t>spatial</a:t>
            </a:r>
            <a:r>
              <a:rPr lang="en-US" i="1" dirty="0">
                <a:solidFill>
                  <a:srgbClr val="FF0000"/>
                </a:solidFill>
              </a:rPr>
              <a:t>) patterns and functional relations of social groups in their context of their social environment</a:t>
            </a:r>
            <a:r>
              <a:rPr lang="en-US" dirty="0"/>
              <a:t>’.</a:t>
            </a:r>
          </a:p>
          <a:p>
            <a:r>
              <a:rPr lang="en-US" dirty="0"/>
              <a:t>British geographer J. </a:t>
            </a:r>
            <a:r>
              <a:rPr lang="en-US" dirty="0" err="1"/>
              <a:t>Eyles</a:t>
            </a:r>
            <a:r>
              <a:rPr lang="en-US" dirty="0"/>
              <a:t> (1974) defined social geography as ‘</a:t>
            </a:r>
            <a:r>
              <a:rPr lang="en-US" i="1" dirty="0">
                <a:solidFill>
                  <a:srgbClr val="FF0000"/>
                </a:solidFill>
              </a:rPr>
              <a:t>the analysis of social patterns and processes arising from the distribution of and access to, scarce resources’.</a:t>
            </a:r>
          </a:p>
          <a:p>
            <a:r>
              <a:rPr lang="en-US" dirty="0"/>
              <a:t>Another British geographer E. Jones(1975) defined social geography as ‘</a:t>
            </a:r>
            <a:r>
              <a:rPr lang="en-US" i="1" dirty="0">
                <a:solidFill>
                  <a:srgbClr val="FF0000"/>
                </a:solidFill>
              </a:rPr>
              <a:t>the understanding of the patterns which arise from the use the social groups make of space as they see it, and of the processes involved in making and changing such pattern</a:t>
            </a:r>
            <a:r>
              <a:rPr lang="en-US" dirty="0"/>
              <a:t>’.</a:t>
            </a:r>
          </a:p>
          <a:p>
            <a:pPr>
              <a:buNone/>
            </a:pPr>
            <a:r>
              <a:rPr lang="en-US" i="1" dirty="0">
                <a:solidFill>
                  <a:srgbClr val="FF0000"/>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6172200"/>
          </a:xfrm>
        </p:spPr>
        <p:txBody>
          <a:bodyPr>
            <a:normAutofit/>
          </a:bodyPr>
          <a:lstStyle/>
          <a:p>
            <a:r>
              <a:rPr lang="en-US" dirty="0"/>
              <a:t>C. </a:t>
            </a:r>
            <a:r>
              <a:rPr lang="en-US" dirty="0" err="1"/>
              <a:t>Hamnett</a:t>
            </a:r>
            <a:r>
              <a:rPr lang="en-US" dirty="0"/>
              <a:t> 1996 put forward a still clear definition  by saying that, ‘</a:t>
            </a:r>
            <a:r>
              <a:rPr lang="en-US" i="1" dirty="0">
                <a:solidFill>
                  <a:srgbClr val="FF0000"/>
                </a:solidFill>
              </a:rPr>
              <a:t>Social geography is primarily concerned with the study of geography of social structure, social activities and social groups across a wide range of human societies’.</a:t>
            </a:r>
          </a:p>
          <a:p>
            <a:pPr>
              <a:buNone/>
            </a:pPr>
            <a:r>
              <a:rPr lang="en-US" i="1" dirty="0">
                <a:solidFill>
                  <a:srgbClr val="FF0000"/>
                </a:solidFill>
              </a:rPr>
              <a:t> </a:t>
            </a:r>
            <a:r>
              <a:rPr lang="en-US" dirty="0"/>
              <a:t>Without going into these polemics, we may however, gainfully say that ‘</a:t>
            </a:r>
            <a:r>
              <a:rPr lang="en-US" dirty="0">
                <a:solidFill>
                  <a:srgbClr val="FF0000"/>
                </a:solidFill>
              </a:rPr>
              <a:t>social geography is concerned with the pattern of attributes (like religion, social custom, and tradition etc.)and activities of people (e.g. economic, </a:t>
            </a:r>
            <a:r>
              <a:rPr lang="en-US" dirty="0" err="1">
                <a:solidFill>
                  <a:srgbClr val="FF0000"/>
                </a:solidFill>
              </a:rPr>
              <a:t>social,cultural</a:t>
            </a:r>
            <a:r>
              <a:rPr lang="en-US" dirty="0">
                <a:solidFill>
                  <a:srgbClr val="FF0000"/>
                </a:solidFill>
              </a:rPr>
              <a:t> etc.).</a:t>
            </a:r>
            <a:endParaRPr lang="en-US" i="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solidFill>
                  <a:srgbClr val="FF0000"/>
                </a:solidFill>
              </a:rPr>
              <a:t>Scope of Social Geography</a:t>
            </a:r>
            <a:r>
              <a:rPr lang="en-US" dirty="0"/>
              <a:t>:</a:t>
            </a:r>
          </a:p>
        </p:txBody>
      </p:sp>
      <p:sp>
        <p:nvSpPr>
          <p:cNvPr id="3" name="Content Placeholder 2"/>
          <p:cNvSpPr>
            <a:spLocks noGrp="1"/>
          </p:cNvSpPr>
          <p:nvPr>
            <p:ph idx="1"/>
          </p:nvPr>
        </p:nvSpPr>
        <p:spPr>
          <a:xfrm>
            <a:off x="0" y="990600"/>
            <a:ext cx="9144000" cy="5867400"/>
          </a:xfrm>
        </p:spPr>
        <p:txBody>
          <a:bodyPr>
            <a:normAutofit/>
          </a:bodyPr>
          <a:lstStyle/>
          <a:p>
            <a:pPr>
              <a:buNone/>
            </a:pPr>
            <a:r>
              <a:rPr lang="en-US" dirty="0"/>
              <a:t>The dominant </a:t>
            </a:r>
            <a:r>
              <a:rPr lang="en-US" dirty="0">
                <a:solidFill>
                  <a:srgbClr val="FF0000"/>
                </a:solidFill>
              </a:rPr>
              <a:t>theme or the subject matter </a:t>
            </a:r>
            <a:r>
              <a:rPr lang="en-US" dirty="0"/>
              <a:t>of social geography are-</a:t>
            </a:r>
          </a:p>
          <a:p>
            <a:pPr marL="571500" indent="-571500">
              <a:buAutoNum type="romanLcParenR"/>
            </a:pPr>
            <a:r>
              <a:rPr lang="en-US" dirty="0">
                <a:solidFill>
                  <a:srgbClr val="FF0000"/>
                </a:solidFill>
              </a:rPr>
              <a:t>First</a:t>
            </a:r>
            <a:r>
              <a:rPr lang="en-US" dirty="0"/>
              <a:t>, it is primarily concern with space</a:t>
            </a:r>
          </a:p>
          <a:p>
            <a:pPr marL="571500" indent="-571500">
              <a:buAutoNum type="romanLcParenR" startAt="2"/>
            </a:pPr>
            <a:r>
              <a:rPr lang="en-US" dirty="0">
                <a:solidFill>
                  <a:srgbClr val="FF0000"/>
                </a:solidFill>
              </a:rPr>
              <a:t>Second</a:t>
            </a:r>
            <a:r>
              <a:rPr lang="en-US" dirty="0"/>
              <a:t>, it searches for order, i.e. it tries to establish patter, say from small order to large order. For example, it tries to study people in society from a family to a clan, then from a clan to a caste and so on.</a:t>
            </a:r>
          </a:p>
          <a:p>
            <a:pPr marL="571500" indent="-571500">
              <a:buAutoNum type="romanLcParenR" startAt="2"/>
            </a:pPr>
            <a:r>
              <a:rPr lang="en-US" dirty="0">
                <a:solidFill>
                  <a:srgbClr val="FF0000"/>
                </a:solidFill>
              </a:rPr>
              <a:t>Thirdly</a:t>
            </a:r>
            <a:r>
              <a:rPr lang="en-US" dirty="0"/>
              <a:t>, it tries to explain the patterns so established, i.e. to examine those processes that produce a particular pattern. For example, </a:t>
            </a:r>
            <a:r>
              <a:rPr lang="en-US" dirty="0">
                <a:solidFill>
                  <a:srgbClr val="FF0000"/>
                </a:solidFill>
              </a:rPr>
              <a:t>process of migration produces high density of population</a:t>
            </a:r>
            <a:r>
              <a:rPr lang="en-US" dirty="0"/>
              <a:t>.</a:t>
            </a:r>
          </a:p>
          <a:p>
            <a:pPr marL="571500" indent="-571500">
              <a:buAutoNum type="romanLcParenR" startAt="2"/>
            </a:pPr>
            <a:r>
              <a:rPr lang="en-US" dirty="0">
                <a:solidFill>
                  <a:srgbClr val="FF0000"/>
                </a:solidFill>
              </a:rPr>
              <a:t>Fourthly</a:t>
            </a:r>
            <a:r>
              <a:rPr lang="en-US" dirty="0"/>
              <a:t>, it identifies social problems and their areal distribution, and attempts to ameliorate the problems. For example, poverty, unemployed, riot etc.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200" dirty="0">
                <a:solidFill>
                  <a:schemeClr val="tx1"/>
                </a:solidFill>
              </a:rPr>
              <a:t>Difference between Social Geography and other Social Science:</a:t>
            </a:r>
          </a:p>
        </p:txBody>
      </p:sp>
      <p:sp>
        <p:nvSpPr>
          <p:cNvPr id="3" name="Content Placeholder 2"/>
          <p:cNvSpPr>
            <a:spLocks noGrp="1"/>
          </p:cNvSpPr>
          <p:nvPr>
            <p:ph idx="1"/>
          </p:nvPr>
        </p:nvSpPr>
        <p:spPr>
          <a:xfrm>
            <a:off x="457200" y="1447800"/>
            <a:ext cx="8229600" cy="4876800"/>
          </a:xfrm>
        </p:spPr>
        <p:txBody>
          <a:bodyPr/>
          <a:lstStyle/>
          <a:p>
            <a:pPr>
              <a:buNone/>
            </a:pPr>
            <a:r>
              <a:rPr lang="en-US" dirty="0">
                <a:solidFill>
                  <a:srgbClr val="FF0000"/>
                </a:solidFill>
              </a:rPr>
              <a:t>Social geography </a:t>
            </a:r>
            <a:r>
              <a:rPr lang="en-US" dirty="0"/>
              <a:t>differs from </a:t>
            </a:r>
            <a:r>
              <a:rPr lang="en-US" dirty="0">
                <a:solidFill>
                  <a:srgbClr val="FF0000"/>
                </a:solidFill>
              </a:rPr>
              <a:t>Human geography </a:t>
            </a:r>
            <a:r>
              <a:rPr lang="en-US" dirty="0"/>
              <a:t>in that the former attempts to study the social aspects of people in so far as such aspects give character to space, but human geography is all pervasive and includes all the dependent variables associated with the activities of human beings. </a:t>
            </a:r>
          </a:p>
          <a:p>
            <a:pPr>
              <a:buNone/>
            </a:pPr>
            <a:r>
              <a:rPr lang="en-US" dirty="0">
                <a:solidFill>
                  <a:srgbClr val="FF0000"/>
                </a:solidFill>
              </a:rPr>
              <a:t>Sociology</a:t>
            </a:r>
            <a:r>
              <a:rPr lang="en-US" dirty="0"/>
              <a:t>, on the other hand is a science of society with scant spatial interpretation. Social geography draws a lot from sociological concepts  and theories, and thus there is a relationship between the two discipline,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dirty="0"/>
              <a:t>It is difficult to differentiate </a:t>
            </a:r>
            <a:r>
              <a:rPr lang="en-US" dirty="0">
                <a:solidFill>
                  <a:srgbClr val="C00000"/>
                </a:solidFill>
              </a:rPr>
              <a:t>Social geography </a:t>
            </a:r>
            <a:r>
              <a:rPr lang="en-US" dirty="0"/>
              <a:t>from </a:t>
            </a:r>
            <a:r>
              <a:rPr lang="en-US" dirty="0">
                <a:solidFill>
                  <a:srgbClr val="C00000"/>
                </a:solidFill>
              </a:rPr>
              <a:t>Cultural geography</a:t>
            </a:r>
            <a:r>
              <a:rPr lang="en-US" dirty="0"/>
              <a:t>. However, we can say that while </a:t>
            </a:r>
            <a:r>
              <a:rPr lang="en-US" dirty="0">
                <a:solidFill>
                  <a:srgbClr val="C00000"/>
                </a:solidFill>
              </a:rPr>
              <a:t>Cultural geography </a:t>
            </a:r>
            <a:r>
              <a:rPr lang="en-US" dirty="0"/>
              <a:t>mainly deals with the </a:t>
            </a:r>
            <a:r>
              <a:rPr lang="en-US" dirty="0">
                <a:solidFill>
                  <a:srgbClr val="C00000"/>
                </a:solidFill>
              </a:rPr>
              <a:t>works of </a:t>
            </a:r>
            <a:r>
              <a:rPr lang="en-US" dirty="0"/>
              <a:t>men, </a:t>
            </a:r>
            <a:r>
              <a:rPr lang="en-US" dirty="0">
                <a:solidFill>
                  <a:srgbClr val="C00000"/>
                </a:solidFill>
              </a:rPr>
              <a:t>Social geography </a:t>
            </a:r>
            <a:r>
              <a:rPr lang="en-US" dirty="0"/>
              <a:t>is more concerned with </a:t>
            </a:r>
            <a:r>
              <a:rPr lang="en-US" dirty="0">
                <a:solidFill>
                  <a:srgbClr val="C00000"/>
                </a:solidFill>
              </a:rPr>
              <a:t>men, their social institutions </a:t>
            </a:r>
            <a:r>
              <a:rPr lang="en-US" dirty="0"/>
              <a:t>(like political organization, social organization etc.) structure (like family, clan, caste etc.) </a:t>
            </a:r>
            <a:r>
              <a:rPr lang="en-US" dirty="0">
                <a:solidFill>
                  <a:srgbClr val="C00000"/>
                </a:solidFill>
              </a:rPr>
              <a:t>quality of life, age-sex structure</a:t>
            </a:r>
            <a:r>
              <a:rPr lang="en-US" dirty="0"/>
              <a:t> etc. in a particular region.</a:t>
            </a:r>
          </a:p>
          <a:p>
            <a:pPr>
              <a:buNone/>
            </a:pPr>
            <a:r>
              <a:rPr lang="en-US" dirty="0">
                <a:solidFill>
                  <a:srgbClr val="C00000"/>
                </a:solidFill>
              </a:rPr>
              <a:t>Human geography </a:t>
            </a:r>
            <a:r>
              <a:rPr lang="en-US" dirty="0"/>
              <a:t>emphasis to society with </a:t>
            </a:r>
            <a:r>
              <a:rPr lang="en-US" dirty="0">
                <a:solidFill>
                  <a:srgbClr val="C00000"/>
                </a:solidFill>
              </a:rPr>
              <a:t>relation to environment</a:t>
            </a:r>
            <a:r>
              <a:rPr lang="en-US" dirty="0"/>
              <a:t>, but </a:t>
            </a:r>
            <a:r>
              <a:rPr lang="en-US" dirty="0">
                <a:solidFill>
                  <a:srgbClr val="C00000"/>
                </a:solidFill>
              </a:rPr>
              <a:t>Social geography </a:t>
            </a:r>
            <a:r>
              <a:rPr lang="en-US" dirty="0"/>
              <a:t>emphasis to society with </a:t>
            </a:r>
            <a:r>
              <a:rPr lang="en-US" dirty="0">
                <a:solidFill>
                  <a:srgbClr val="C00000"/>
                </a:solidFill>
              </a:rPr>
              <a:t>relation to space</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257800"/>
          </a:xfrm>
        </p:spPr>
        <p:txBody>
          <a:bodyPr>
            <a:normAutofit/>
          </a:bodyPr>
          <a:lstStyle/>
          <a:p>
            <a:pPr>
              <a:buNone/>
            </a:pPr>
            <a:r>
              <a:rPr lang="en-US" dirty="0">
                <a:solidFill>
                  <a:srgbClr val="C00000"/>
                </a:solidFill>
              </a:rPr>
              <a:t>Social geography </a:t>
            </a:r>
            <a:r>
              <a:rPr lang="en-US" dirty="0"/>
              <a:t>may be defined as the study of spatial structures of </a:t>
            </a:r>
            <a:r>
              <a:rPr lang="en-US" dirty="0">
                <a:solidFill>
                  <a:srgbClr val="C00000"/>
                </a:solidFill>
              </a:rPr>
              <a:t>social phenomena </a:t>
            </a:r>
            <a:r>
              <a:rPr lang="en-US" dirty="0"/>
              <a:t>in various forms and relations and understanding of the </a:t>
            </a:r>
            <a:r>
              <a:rPr lang="en-US" dirty="0">
                <a:solidFill>
                  <a:srgbClr val="C00000"/>
                </a:solidFill>
              </a:rPr>
              <a:t>social processes </a:t>
            </a:r>
            <a:r>
              <a:rPr lang="en-US" dirty="0"/>
              <a:t>behind their occurrence across a wide range of human world.</a:t>
            </a:r>
          </a:p>
          <a:p>
            <a:pPr>
              <a:buNone/>
            </a:pPr>
            <a:r>
              <a:rPr lang="en-US" dirty="0">
                <a:solidFill>
                  <a:srgbClr val="C00000"/>
                </a:solidFill>
              </a:rPr>
              <a:t>Social phenomena </a:t>
            </a:r>
            <a:r>
              <a:rPr lang="en-US" dirty="0"/>
              <a:t>are obviously different in nature such as </a:t>
            </a:r>
            <a:r>
              <a:rPr lang="en-US" dirty="0">
                <a:solidFill>
                  <a:srgbClr val="C00000"/>
                </a:solidFill>
              </a:rPr>
              <a:t>race, ethnicity, caste, class, gender, household and family structure </a:t>
            </a:r>
            <a:r>
              <a:rPr lang="en-US" dirty="0"/>
              <a:t>etc. Key areas of </a:t>
            </a:r>
            <a:r>
              <a:rPr lang="en-US" dirty="0">
                <a:solidFill>
                  <a:srgbClr val="C00000"/>
                </a:solidFill>
              </a:rPr>
              <a:t>social production </a:t>
            </a:r>
            <a:r>
              <a:rPr lang="en-US" dirty="0"/>
              <a:t>as </a:t>
            </a:r>
            <a:r>
              <a:rPr lang="en-US" dirty="0">
                <a:solidFill>
                  <a:srgbClr val="C00000"/>
                </a:solidFill>
              </a:rPr>
              <a:t>geography of health, housing, education, sphere of social practices, perception of environment, social space formation, social problems as poverty, hunger, crime, </a:t>
            </a:r>
            <a:r>
              <a:rPr lang="en-US" dirty="0" err="1">
                <a:solidFill>
                  <a:srgbClr val="C00000"/>
                </a:solidFill>
              </a:rPr>
              <a:t>rasism</a:t>
            </a:r>
            <a:r>
              <a:rPr lang="en-US" dirty="0">
                <a:solidFill>
                  <a:srgbClr val="C00000"/>
                </a:solidFill>
              </a:rPr>
              <a:t>, exploitation, inequality, injustice</a:t>
            </a:r>
            <a:r>
              <a:rPr lang="en-US" dirty="0"/>
              <a:t>,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6629400"/>
          </a:xfrm>
        </p:spPr>
        <p:txBody>
          <a:bodyPr>
            <a:normAutofit/>
          </a:bodyPr>
          <a:lstStyle/>
          <a:p>
            <a:pPr>
              <a:buNone/>
            </a:pPr>
            <a:r>
              <a:rPr lang="en-US" dirty="0"/>
              <a:t>Certainly, the </a:t>
            </a:r>
            <a:r>
              <a:rPr lang="en-US" dirty="0">
                <a:solidFill>
                  <a:srgbClr val="C00000"/>
                </a:solidFill>
              </a:rPr>
              <a:t>scope of social geography </a:t>
            </a:r>
            <a:r>
              <a:rPr lang="en-US" dirty="0"/>
              <a:t>will widen every </a:t>
            </a:r>
            <a:r>
              <a:rPr lang="en-US" dirty="0">
                <a:solidFill>
                  <a:srgbClr val="C00000"/>
                </a:solidFill>
              </a:rPr>
              <a:t>passing decade </a:t>
            </a:r>
            <a:r>
              <a:rPr lang="en-US" dirty="0"/>
              <a:t>with focus on new social concerns of ever growing </a:t>
            </a:r>
            <a:r>
              <a:rPr lang="en-US" dirty="0">
                <a:solidFill>
                  <a:srgbClr val="C00000"/>
                </a:solidFill>
              </a:rPr>
              <a:t>complex world</a:t>
            </a:r>
            <a:r>
              <a:rPr lang="en-US" dirty="0"/>
              <a:t>, and the use of </a:t>
            </a:r>
            <a:r>
              <a:rPr lang="en-US" dirty="0">
                <a:solidFill>
                  <a:srgbClr val="C00000"/>
                </a:solidFill>
              </a:rPr>
              <a:t>new perspective, theories and methods for their analysis</a:t>
            </a:r>
            <a:r>
              <a:rPr lang="en-US" dirty="0"/>
              <a:t>.</a:t>
            </a:r>
          </a:p>
          <a:p>
            <a:pPr>
              <a:buNone/>
            </a:pPr>
            <a:r>
              <a:rPr lang="en-US" dirty="0">
                <a:solidFill>
                  <a:srgbClr val="C00000"/>
                </a:solidFill>
              </a:rPr>
              <a:t>In the 1970s and 80s </a:t>
            </a:r>
            <a:r>
              <a:rPr lang="en-US" dirty="0"/>
              <a:t>, the subject enriched itself incorporating such approaches as </a:t>
            </a:r>
            <a:r>
              <a:rPr lang="en-US" dirty="0">
                <a:solidFill>
                  <a:srgbClr val="C00000"/>
                </a:solidFill>
              </a:rPr>
              <a:t>welfare, radical, humanistic</a:t>
            </a:r>
            <a:r>
              <a:rPr lang="en-US" dirty="0"/>
              <a:t> etc. while Social geography today is concerned with </a:t>
            </a:r>
            <a:r>
              <a:rPr lang="en-US" dirty="0" err="1">
                <a:solidFill>
                  <a:srgbClr val="C00000"/>
                </a:solidFill>
              </a:rPr>
              <a:t>i</a:t>
            </a:r>
            <a:r>
              <a:rPr lang="en-US" dirty="0">
                <a:solidFill>
                  <a:srgbClr val="C00000"/>
                </a:solidFill>
              </a:rPr>
              <a:t>) influence of space </a:t>
            </a:r>
            <a:r>
              <a:rPr lang="en-US" dirty="0"/>
              <a:t>in giving shape to asocial life. </a:t>
            </a:r>
            <a:r>
              <a:rPr lang="en-US" dirty="0">
                <a:solidFill>
                  <a:srgbClr val="C00000"/>
                </a:solidFill>
              </a:rPr>
              <a:t>ii) influence of society </a:t>
            </a:r>
            <a:r>
              <a:rPr lang="en-US" dirty="0"/>
              <a:t>on the occurrence of socio-economic and physical setting. </a:t>
            </a:r>
            <a:r>
              <a:rPr lang="en-US" dirty="0">
                <a:solidFill>
                  <a:srgbClr val="C00000"/>
                </a:solidFill>
              </a:rPr>
              <a:t>iii) Providing explanation for spatial pattern</a:t>
            </a:r>
            <a:r>
              <a:rPr lang="en-US" dirty="0"/>
              <a:t> of various phenomena associated with human society.</a:t>
            </a:r>
          </a:p>
          <a:p>
            <a:pPr>
              <a:buNone/>
            </a:pPr>
            <a:r>
              <a:rPr lang="en-US" dirty="0">
                <a:solidFill>
                  <a:srgbClr val="C00000"/>
                </a:solidFill>
              </a:rPr>
              <a:t>Finally</a:t>
            </a:r>
            <a:r>
              <a:rPr lang="en-US" dirty="0"/>
              <a:t> we may conclude that </a:t>
            </a:r>
            <a:r>
              <a:rPr lang="en-US" dirty="0">
                <a:solidFill>
                  <a:srgbClr val="C00000"/>
                </a:solidFill>
              </a:rPr>
              <a:t>Social geography’s main aim </a:t>
            </a:r>
            <a:r>
              <a:rPr lang="en-US" dirty="0"/>
              <a:t>(trust) is to identify the </a:t>
            </a:r>
            <a:r>
              <a:rPr lang="en-US" dirty="0">
                <a:solidFill>
                  <a:srgbClr val="C00000"/>
                </a:solidFill>
              </a:rPr>
              <a:t>social phenomena of the earth surface,</a:t>
            </a:r>
          </a:p>
          <a:p>
            <a:pPr>
              <a:buNone/>
            </a:pPr>
            <a:r>
              <a:rPr lang="en-US" dirty="0"/>
              <a:t>Simply, </a:t>
            </a:r>
            <a:r>
              <a:rPr lang="en-US" dirty="0">
                <a:solidFill>
                  <a:srgbClr val="C00000"/>
                </a:solidFill>
              </a:rPr>
              <a:t>Social geography is the geographical implication of society.</a:t>
            </a:r>
          </a:p>
          <a:p>
            <a:pPr>
              <a:buNone/>
            </a:pPr>
            <a:endParaRPr lang="en-US"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447</TotalTime>
  <Words>1281</Words>
  <Application>Microsoft Office PowerPoint</Application>
  <PresentationFormat>On-screen Show (4:3)</PresentationFormat>
  <Paragraphs>37</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Gill Sans MT</vt:lpstr>
      <vt:lpstr>Gallery</vt:lpstr>
      <vt:lpstr>SOCIAL GEOGRAPHY: Meaning and Scope-   M. Sarma</vt:lpstr>
      <vt:lpstr>Definition:</vt:lpstr>
      <vt:lpstr>PowerPoint Presentation</vt:lpstr>
      <vt:lpstr>PowerPoint Presentation</vt:lpstr>
      <vt:lpstr>Scope of Social Geography:</vt:lpstr>
      <vt:lpstr>Difference between Social Geography and other Social Science:</vt:lpstr>
      <vt:lpstr>PowerPoint Presentation</vt:lpstr>
      <vt:lpstr>PowerPoint Presentation</vt:lpstr>
      <vt:lpstr>PowerPoint Presentation</vt:lpstr>
      <vt:lpstr>Approaches to the study of Social Geography: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GEOGRAPHY: Meaning and Scope- M.Sarma</dc:title>
  <dc:creator>MSARMA</dc:creator>
  <cp:lastModifiedBy>mukut.mld@gmail.com</cp:lastModifiedBy>
  <cp:revision>21</cp:revision>
  <dcterms:created xsi:type="dcterms:W3CDTF">2021-05-09T23:57:35Z</dcterms:created>
  <dcterms:modified xsi:type="dcterms:W3CDTF">2023-08-02T01:57:56Z</dcterms:modified>
</cp:coreProperties>
</file>